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4" r:id="rId5"/>
    <p:sldId id="265" r:id="rId6"/>
    <p:sldId id="260" r:id="rId7"/>
    <p:sldId id="261" r:id="rId8"/>
    <p:sldId id="258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1176" y="2528900"/>
            <a:ext cx="6400800" cy="18002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научных исследований: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«Физика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полупроводниковых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наноструктур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 и теория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31740" y="260648"/>
            <a:ext cx="4680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физики твердого тела (ФТТ)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 Оптики спина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Spin Optics Laboratory,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Solab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ÐÐ°ÑÐµÐ´ÑÐ° Ð¤Ð¢Ð¢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87" y="4778982"/>
            <a:ext cx="1809638" cy="129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SOLAB - Spin Optics Laborato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69654" y="6183135"/>
            <a:ext cx="20553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solid.phys.spbu.ru</a:t>
            </a:r>
            <a:endParaRPr lang="ru-RU" sz="2000" u="sng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8000" y="6159207"/>
            <a:ext cx="1550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solab.spbu.ru</a:t>
            </a:r>
            <a:endParaRPr lang="ru-RU" sz="2000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16" name="Picture 92" descr="C:\Users\st040464\Documents\Advertising of Solab\Картинки для сайта\oblozhkek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96"/>
          <a:stretch/>
        </p:blipFill>
        <p:spPr bwMode="auto">
          <a:xfrm>
            <a:off x="5508104" y="4824646"/>
            <a:ext cx="3497540" cy="124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01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565" y="26977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найти кафедру ФТТ, лабораторию Оптики спина, научного руководителя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2200842"/>
            <a:ext cx="4248472" cy="31723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Место:</a:t>
            </a:r>
            <a:endPara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НИИ Физики, корпус М, 4 этаж, пом. 403 (каф. ФТТ, С. Ю. Вербин, +79216507057) и пом. 412 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Solab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 В. Игнатьев, +79062401036).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Время: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Каф. ФТТ: 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вторник, пятница, 11:30 – 18:00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Лаб. Оптики спина (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Solab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 – пятница, 10:30 – 19:00.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323528" y="2114272"/>
            <a:ext cx="3600400" cy="3042920"/>
            <a:chOff x="323528" y="1547500"/>
            <a:chExt cx="3600400" cy="304292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97819" y="2060848"/>
              <a:ext cx="3168352" cy="504056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893962" y="2924944"/>
              <a:ext cx="733821" cy="864096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97818" y="3429000"/>
              <a:ext cx="1296144" cy="504056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627784" y="3429000"/>
              <a:ext cx="1296144" cy="504056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трелка вправо 10"/>
            <p:cNvSpPr/>
            <p:nvPr/>
          </p:nvSpPr>
          <p:spPr>
            <a:xfrm rot="18469727">
              <a:off x="856718" y="3788709"/>
              <a:ext cx="778347" cy="288032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893963" y="2564904"/>
              <a:ext cx="157757" cy="36004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470027" y="2564904"/>
              <a:ext cx="157757" cy="36004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3528" y="4221088"/>
              <a:ext cx="21515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Мы здесь (4-й этаж)</a:t>
              </a:r>
              <a:endParaRPr lang="ru-RU" dirty="0"/>
            </a:p>
          </p:txBody>
        </p:sp>
        <p:sp>
          <p:nvSpPr>
            <p:cNvPr id="17" name="Стрелка вниз 16"/>
            <p:cNvSpPr/>
            <p:nvPr/>
          </p:nvSpPr>
          <p:spPr>
            <a:xfrm>
              <a:off x="2181996" y="2636912"/>
              <a:ext cx="124596" cy="288032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627784" y="2636912"/>
              <a:ext cx="6491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Вход</a:t>
              </a:r>
              <a:endParaRPr lang="ru-RU" dirty="0"/>
            </a:p>
          </p:txBody>
        </p:sp>
        <p:cxnSp>
          <p:nvCxnSpPr>
            <p:cNvPr id="20" name="Прямая со стрелкой 19"/>
            <p:cNvCxnSpPr>
              <a:stCxn id="18" idx="1"/>
            </p:cNvCxnSpPr>
            <p:nvPr/>
          </p:nvCxnSpPr>
          <p:spPr>
            <a:xfrm flipH="1">
              <a:off x="2333733" y="2821578"/>
              <a:ext cx="294051" cy="2671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223603" y="1547500"/>
              <a:ext cx="21659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Здание НИИ физики</a:t>
              </a:r>
              <a:endParaRPr lang="ru-RU" dirty="0"/>
            </a:p>
          </p:txBody>
        </p:sp>
      </p:grpSp>
      <p:cxnSp>
        <p:nvCxnSpPr>
          <p:cNvPr id="25" name="Прямая со стрелкой 24"/>
          <p:cNvCxnSpPr/>
          <p:nvPr/>
        </p:nvCxnSpPr>
        <p:spPr>
          <a:xfrm>
            <a:off x="2843808" y="4374396"/>
            <a:ext cx="0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915816" y="4654877"/>
            <a:ext cx="1476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направление</a:t>
            </a:r>
          </a:p>
          <a:p>
            <a:r>
              <a:rPr lang="ru-RU" dirty="0" smtClean="0"/>
              <a:t>К </a:t>
            </a:r>
            <a:r>
              <a:rPr lang="ru-RU" dirty="0" err="1" smtClean="0"/>
              <a:t>физ-факу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589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398715"/>
            <a:ext cx="5256584" cy="3849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базой для квантовых технологий являются полупроводниковые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наноструктуры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Квантовые точки,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Квантовые ямы, </a:t>
            </a: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Микрорезонаторы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Оптические технологии: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«жидкий свет» 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поляритоны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Когерентные процессы,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сверхкороткие импульсы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3992" y="1604378"/>
            <a:ext cx="67832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статья А. В.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Кавокина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др.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Quantum Technologies in Russia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Quantum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Science and Technologies, 100566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(2019)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97" descr="Fluorescence_in_various_sized_CdSe_quantum_do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2" b="2855"/>
          <a:stretch>
            <a:fillRect/>
          </a:stretch>
        </p:blipFill>
        <p:spPr bwMode="auto">
          <a:xfrm>
            <a:off x="6876256" y="2761183"/>
            <a:ext cx="1993420" cy="982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GdSe-Q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367031"/>
            <a:ext cx="1646663" cy="1197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04248" y="3769295"/>
            <a:ext cx="22208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Свечение квантовых точек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6588224" y="4203665"/>
            <a:ext cx="2399184" cy="1741055"/>
            <a:chOff x="228600" y="762000"/>
            <a:chExt cx="8382000" cy="5029200"/>
          </a:xfrm>
        </p:grpSpPr>
        <p:sp>
          <p:nvSpPr>
            <p:cNvPr id="10" name="Rectangle 2"/>
            <p:cNvSpPr>
              <a:spLocks noChangeArrowheads="1"/>
            </p:cNvSpPr>
            <p:nvPr/>
          </p:nvSpPr>
          <p:spPr bwMode="auto">
            <a:xfrm rot="16200000">
              <a:off x="7315200" y="-228600"/>
              <a:ext cx="304800" cy="2286000"/>
            </a:xfrm>
            <a:prstGeom prst="rect">
              <a:avLst/>
            </a:prstGeom>
            <a:gradFill rotWithShape="0">
              <a:gsLst>
                <a:gs pos="0">
                  <a:srgbClr val="993300"/>
                </a:gs>
                <a:gs pos="50000">
                  <a:srgbClr val="FF0000"/>
                </a:gs>
                <a:gs pos="100000">
                  <a:srgbClr val="9933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1" name="Rectangle 3"/>
            <p:cNvSpPr>
              <a:spLocks noChangeArrowheads="1"/>
            </p:cNvSpPr>
            <p:nvPr/>
          </p:nvSpPr>
          <p:spPr bwMode="auto">
            <a:xfrm rot="16200000">
              <a:off x="7048500" y="3390900"/>
              <a:ext cx="838200" cy="228600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 rot="16200000">
              <a:off x="7315200" y="2819400"/>
              <a:ext cx="304800" cy="2286000"/>
            </a:xfrm>
            <a:prstGeom prst="rect">
              <a:avLst/>
            </a:prstGeom>
            <a:gradFill rotWithShape="0">
              <a:gsLst>
                <a:gs pos="0">
                  <a:srgbClr val="993300"/>
                </a:gs>
                <a:gs pos="50000">
                  <a:srgbClr val="FF0000"/>
                </a:gs>
                <a:gs pos="100000">
                  <a:srgbClr val="9933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3" name="Rectangle 5"/>
            <p:cNvSpPr>
              <a:spLocks noChangeArrowheads="1"/>
            </p:cNvSpPr>
            <p:nvPr/>
          </p:nvSpPr>
          <p:spPr bwMode="auto">
            <a:xfrm rot="16200000">
              <a:off x="7315200" y="2514600"/>
              <a:ext cx="304800" cy="228600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 rot="16200000">
              <a:off x="7315200" y="2209800"/>
              <a:ext cx="304800" cy="2286000"/>
            </a:xfrm>
            <a:prstGeom prst="rect">
              <a:avLst/>
            </a:prstGeom>
            <a:gradFill rotWithShape="0">
              <a:gsLst>
                <a:gs pos="0">
                  <a:srgbClr val="993300"/>
                </a:gs>
                <a:gs pos="50000">
                  <a:srgbClr val="FF0000"/>
                </a:gs>
                <a:gs pos="100000">
                  <a:srgbClr val="9933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5" name="Rectangle 7"/>
            <p:cNvSpPr>
              <a:spLocks noChangeArrowheads="1"/>
            </p:cNvSpPr>
            <p:nvPr/>
          </p:nvSpPr>
          <p:spPr bwMode="auto">
            <a:xfrm rot="16200000">
              <a:off x="7315200" y="1905000"/>
              <a:ext cx="304800" cy="228600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6" name="Rectangle 8"/>
            <p:cNvSpPr>
              <a:spLocks noChangeArrowheads="1"/>
            </p:cNvSpPr>
            <p:nvPr/>
          </p:nvSpPr>
          <p:spPr bwMode="auto">
            <a:xfrm rot="16200000">
              <a:off x="7315200" y="1600200"/>
              <a:ext cx="304800" cy="2286000"/>
            </a:xfrm>
            <a:prstGeom prst="rect">
              <a:avLst/>
            </a:prstGeom>
            <a:gradFill rotWithShape="0">
              <a:gsLst>
                <a:gs pos="0">
                  <a:srgbClr val="993300"/>
                </a:gs>
                <a:gs pos="50000">
                  <a:srgbClr val="FF0000"/>
                </a:gs>
                <a:gs pos="100000">
                  <a:srgbClr val="9933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 rot="16200000">
              <a:off x="7315200" y="1295400"/>
              <a:ext cx="304800" cy="228600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 rot="16200000">
              <a:off x="7315200" y="990600"/>
              <a:ext cx="304800" cy="2286000"/>
            </a:xfrm>
            <a:prstGeom prst="rect">
              <a:avLst/>
            </a:prstGeom>
            <a:gradFill rotWithShape="0">
              <a:gsLst>
                <a:gs pos="0">
                  <a:srgbClr val="993300"/>
                </a:gs>
                <a:gs pos="50000">
                  <a:srgbClr val="FF0000"/>
                </a:gs>
                <a:gs pos="100000">
                  <a:srgbClr val="9933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9" name="Rectangle 11"/>
            <p:cNvSpPr>
              <a:spLocks noChangeArrowheads="1"/>
            </p:cNvSpPr>
            <p:nvPr/>
          </p:nvSpPr>
          <p:spPr bwMode="auto">
            <a:xfrm rot="16200000">
              <a:off x="7315200" y="685800"/>
              <a:ext cx="304800" cy="228600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" name="Rectangle 12"/>
            <p:cNvSpPr>
              <a:spLocks noChangeArrowheads="1"/>
            </p:cNvSpPr>
            <p:nvPr/>
          </p:nvSpPr>
          <p:spPr bwMode="auto">
            <a:xfrm rot="16200000">
              <a:off x="7315200" y="381000"/>
              <a:ext cx="304800" cy="2286000"/>
            </a:xfrm>
            <a:prstGeom prst="rect">
              <a:avLst/>
            </a:prstGeom>
            <a:gradFill rotWithShape="0">
              <a:gsLst>
                <a:gs pos="0">
                  <a:srgbClr val="993300"/>
                </a:gs>
                <a:gs pos="50000">
                  <a:srgbClr val="FF0000"/>
                </a:gs>
                <a:gs pos="100000">
                  <a:srgbClr val="9933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1" name="Rectangle 13"/>
            <p:cNvSpPr>
              <a:spLocks noChangeArrowheads="1"/>
            </p:cNvSpPr>
            <p:nvPr/>
          </p:nvSpPr>
          <p:spPr bwMode="auto">
            <a:xfrm rot="16200000">
              <a:off x="7315200" y="76200"/>
              <a:ext cx="304800" cy="228600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2" name="Rectangle 14"/>
            <p:cNvSpPr>
              <a:spLocks noChangeArrowheads="1"/>
            </p:cNvSpPr>
            <p:nvPr/>
          </p:nvSpPr>
          <p:spPr bwMode="auto">
            <a:xfrm>
              <a:off x="6934200" y="2971800"/>
              <a:ext cx="685800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3" name="Line 15"/>
            <p:cNvSpPr>
              <a:spLocks noChangeShapeType="1"/>
            </p:cNvSpPr>
            <p:nvPr/>
          </p:nvSpPr>
          <p:spPr bwMode="auto">
            <a:xfrm flipV="1">
              <a:off x="228600" y="3657600"/>
              <a:ext cx="6705600" cy="2133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Line 16"/>
            <p:cNvSpPr>
              <a:spLocks noChangeShapeType="1"/>
            </p:cNvSpPr>
            <p:nvPr/>
          </p:nvSpPr>
          <p:spPr bwMode="auto">
            <a:xfrm>
              <a:off x="228600" y="1828800"/>
              <a:ext cx="6705600" cy="1143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" name="Oval 18"/>
            <p:cNvSpPr>
              <a:spLocks noChangeArrowheads="1"/>
            </p:cNvSpPr>
            <p:nvPr/>
          </p:nvSpPr>
          <p:spPr bwMode="auto">
            <a:xfrm>
              <a:off x="381000" y="50292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" name="Oval 19"/>
            <p:cNvSpPr>
              <a:spLocks noChangeArrowheads="1"/>
            </p:cNvSpPr>
            <p:nvPr/>
          </p:nvSpPr>
          <p:spPr bwMode="auto">
            <a:xfrm>
              <a:off x="685800" y="50292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7" name="Oval 20"/>
            <p:cNvSpPr>
              <a:spLocks noChangeArrowheads="1"/>
            </p:cNvSpPr>
            <p:nvPr/>
          </p:nvSpPr>
          <p:spPr bwMode="auto">
            <a:xfrm>
              <a:off x="1295400" y="50292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8" name="Oval 21"/>
            <p:cNvSpPr>
              <a:spLocks noChangeArrowheads="1"/>
            </p:cNvSpPr>
            <p:nvPr/>
          </p:nvSpPr>
          <p:spPr bwMode="auto">
            <a:xfrm>
              <a:off x="990600" y="50292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9" name="Oval 22"/>
            <p:cNvSpPr>
              <a:spLocks noChangeArrowheads="1"/>
            </p:cNvSpPr>
            <p:nvPr/>
          </p:nvSpPr>
          <p:spPr bwMode="auto">
            <a:xfrm>
              <a:off x="1600200" y="50292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0" name="Oval 23"/>
            <p:cNvSpPr>
              <a:spLocks noChangeArrowheads="1"/>
            </p:cNvSpPr>
            <p:nvPr/>
          </p:nvSpPr>
          <p:spPr bwMode="auto">
            <a:xfrm>
              <a:off x="1905000" y="50292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1" name="Oval 24"/>
            <p:cNvSpPr>
              <a:spLocks noChangeArrowheads="1"/>
            </p:cNvSpPr>
            <p:nvPr/>
          </p:nvSpPr>
          <p:spPr bwMode="auto">
            <a:xfrm>
              <a:off x="2514600" y="50292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2" name="Oval 25"/>
            <p:cNvSpPr>
              <a:spLocks noChangeArrowheads="1"/>
            </p:cNvSpPr>
            <p:nvPr/>
          </p:nvSpPr>
          <p:spPr bwMode="auto">
            <a:xfrm>
              <a:off x="2209800" y="50292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3" name="Oval 26"/>
            <p:cNvSpPr>
              <a:spLocks noChangeArrowheads="1"/>
            </p:cNvSpPr>
            <p:nvPr/>
          </p:nvSpPr>
          <p:spPr bwMode="auto">
            <a:xfrm>
              <a:off x="2819400" y="50292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4" name="Oval 27"/>
            <p:cNvSpPr>
              <a:spLocks noChangeArrowheads="1"/>
            </p:cNvSpPr>
            <p:nvPr/>
          </p:nvSpPr>
          <p:spPr bwMode="auto">
            <a:xfrm>
              <a:off x="3124200" y="50292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5" name="Oval 28"/>
            <p:cNvSpPr>
              <a:spLocks noChangeArrowheads="1"/>
            </p:cNvSpPr>
            <p:nvPr/>
          </p:nvSpPr>
          <p:spPr bwMode="auto">
            <a:xfrm>
              <a:off x="3733800" y="50292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6" name="Oval 29"/>
            <p:cNvSpPr>
              <a:spLocks noChangeArrowheads="1"/>
            </p:cNvSpPr>
            <p:nvPr/>
          </p:nvSpPr>
          <p:spPr bwMode="auto">
            <a:xfrm>
              <a:off x="3429000" y="50292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7" name="Oval 30"/>
            <p:cNvSpPr>
              <a:spLocks noChangeArrowheads="1"/>
            </p:cNvSpPr>
            <p:nvPr/>
          </p:nvSpPr>
          <p:spPr bwMode="auto">
            <a:xfrm>
              <a:off x="4038600" y="50292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8" name="Oval 31"/>
            <p:cNvSpPr>
              <a:spLocks noChangeArrowheads="1"/>
            </p:cNvSpPr>
            <p:nvPr/>
          </p:nvSpPr>
          <p:spPr bwMode="auto">
            <a:xfrm>
              <a:off x="4343400" y="50292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9" name="Oval 32"/>
            <p:cNvSpPr>
              <a:spLocks noChangeArrowheads="1"/>
            </p:cNvSpPr>
            <p:nvPr/>
          </p:nvSpPr>
          <p:spPr bwMode="auto">
            <a:xfrm>
              <a:off x="4648200" y="50292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0" name="Oval 33"/>
            <p:cNvSpPr>
              <a:spLocks noChangeArrowheads="1"/>
            </p:cNvSpPr>
            <p:nvPr/>
          </p:nvSpPr>
          <p:spPr bwMode="auto">
            <a:xfrm>
              <a:off x="685800" y="53340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1" name="Oval 34"/>
            <p:cNvSpPr>
              <a:spLocks noChangeArrowheads="1"/>
            </p:cNvSpPr>
            <p:nvPr/>
          </p:nvSpPr>
          <p:spPr bwMode="auto">
            <a:xfrm>
              <a:off x="990600" y="53340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2" name="Oval 35"/>
            <p:cNvSpPr>
              <a:spLocks noChangeArrowheads="1"/>
            </p:cNvSpPr>
            <p:nvPr/>
          </p:nvSpPr>
          <p:spPr bwMode="auto">
            <a:xfrm>
              <a:off x="1600200" y="53340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3" name="Oval 36"/>
            <p:cNvSpPr>
              <a:spLocks noChangeArrowheads="1"/>
            </p:cNvSpPr>
            <p:nvPr/>
          </p:nvSpPr>
          <p:spPr bwMode="auto">
            <a:xfrm>
              <a:off x="1295400" y="53340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4" name="Oval 37"/>
            <p:cNvSpPr>
              <a:spLocks noChangeArrowheads="1"/>
            </p:cNvSpPr>
            <p:nvPr/>
          </p:nvSpPr>
          <p:spPr bwMode="auto">
            <a:xfrm>
              <a:off x="1905000" y="53340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5" name="Oval 38"/>
            <p:cNvSpPr>
              <a:spLocks noChangeArrowheads="1"/>
            </p:cNvSpPr>
            <p:nvPr/>
          </p:nvSpPr>
          <p:spPr bwMode="auto">
            <a:xfrm>
              <a:off x="2209800" y="53340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6" name="Oval 39"/>
            <p:cNvSpPr>
              <a:spLocks noChangeArrowheads="1"/>
            </p:cNvSpPr>
            <p:nvPr/>
          </p:nvSpPr>
          <p:spPr bwMode="auto">
            <a:xfrm>
              <a:off x="2819400" y="53340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7" name="Oval 40"/>
            <p:cNvSpPr>
              <a:spLocks noChangeArrowheads="1"/>
            </p:cNvSpPr>
            <p:nvPr/>
          </p:nvSpPr>
          <p:spPr bwMode="auto">
            <a:xfrm>
              <a:off x="2514600" y="53340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8" name="Oval 41"/>
            <p:cNvSpPr>
              <a:spLocks noChangeArrowheads="1"/>
            </p:cNvSpPr>
            <p:nvPr/>
          </p:nvSpPr>
          <p:spPr bwMode="auto">
            <a:xfrm>
              <a:off x="3124200" y="53340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9" name="Oval 42"/>
            <p:cNvSpPr>
              <a:spLocks noChangeArrowheads="1"/>
            </p:cNvSpPr>
            <p:nvPr/>
          </p:nvSpPr>
          <p:spPr bwMode="auto">
            <a:xfrm>
              <a:off x="3429000" y="53340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Oval 43"/>
            <p:cNvSpPr>
              <a:spLocks noChangeArrowheads="1"/>
            </p:cNvSpPr>
            <p:nvPr/>
          </p:nvSpPr>
          <p:spPr bwMode="auto">
            <a:xfrm>
              <a:off x="4038600" y="53340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1" name="Oval 44"/>
            <p:cNvSpPr>
              <a:spLocks noChangeArrowheads="1"/>
            </p:cNvSpPr>
            <p:nvPr/>
          </p:nvSpPr>
          <p:spPr bwMode="auto">
            <a:xfrm>
              <a:off x="3733800" y="53340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2" name="Oval 45"/>
            <p:cNvSpPr>
              <a:spLocks noChangeArrowheads="1"/>
            </p:cNvSpPr>
            <p:nvPr/>
          </p:nvSpPr>
          <p:spPr bwMode="auto">
            <a:xfrm>
              <a:off x="4343400" y="53340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3" name="Oval 46"/>
            <p:cNvSpPr>
              <a:spLocks noChangeArrowheads="1"/>
            </p:cNvSpPr>
            <p:nvPr/>
          </p:nvSpPr>
          <p:spPr bwMode="auto">
            <a:xfrm>
              <a:off x="4648200" y="53340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Oval 47"/>
            <p:cNvSpPr>
              <a:spLocks noChangeArrowheads="1"/>
            </p:cNvSpPr>
            <p:nvPr/>
          </p:nvSpPr>
          <p:spPr bwMode="auto">
            <a:xfrm>
              <a:off x="381000" y="53340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5" name="Oval 48"/>
            <p:cNvSpPr>
              <a:spLocks noChangeArrowheads="1"/>
            </p:cNvSpPr>
            <p:nvPr/>
          </p:nvSpPr>
          <p:spPr bwMode="auto">
            <a:xfrm>
              <a:off x="381000" y="44196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6" name="Oval 49"/>
            <p:cNvSpPr>
              <a:spLocks noChangeArrowheads="1"/>
            </p:cNvSpPr>
            <p:nvPr/>
          </p:nvSpPr>
          <p:spPr bwMode="auto">
            <a:xfrm>
              <a:off x="685800" y="44196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7" name="Oval 50"/>
            <p:cNvSpPr>
              <a:spLocks noChangeArrowheads="1"/>
            </p:cNvSpPr>
            <p:nvPr/>
          </p:nvSpPr>
          <p:spPr bwMode="auto">
            <a:xfrm>
              <a:off x="1295400" y="44196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8" name="Oval 51"/>
            <p:cNvSpPr>
              <a:spLocks noChangeArrowheads="1"/>
            </p:cNvSpPr>
            <p:nvPr/>
          </p:nvSpPr>
          <p:spPr bwMode="auto">
            <a:xfrm>
              <a:off x="990600" y="44196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" name="Oval 52"/>
            <p:cNvSpPr>
              <a:spLocks noChangeArrowheads="1"/>
            </p:cNvSpPr>
            <p:nvPr/>
          </p:nvSpPr>
          <p:spPr bwMode="auto">
            <a:xfrm>
              <a:off x="2819400" y="44196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0" name="Oval 53"/>
            <p:cNvSpPr>
              <a:spLocks noChangeArrowheads="1"/>
            </p:cNvSpPr>
            <p:nvPr/>
          </p:nvSpPr>
          <p:spPr bwMode="auto">
            <a:xfrm>
              <a:off x="3124200" y="44196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" name="Oval 54"/>
            <p:cNvSpPr>
              <a:spLocks noChangeArrowheads="1"/>
            </p:cNvSpPr>
            <p:nvPr/>
          </p:nvSpPr>
          <p:spPr bwMode="auto">
            <a:xfrm>
              <a:off x="3429000" y="44196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" name="Oval 55"/>
            <p:cNvSpPr>
              <a:spLocks noChangeArrowheads="1"/>
            </p:cNvSpPr>
            <p:nvPr/>
          </p:nvSpPr>
          <p:spPr bwMode="auto">
            <a:xfrm>
              <a:off x="4343400" y="44196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3" name="Oval 56"/>
            <p:cNvSpPr>
              <a:spLocks noChangeArrowheads="1"/>
            </p:cNvSpPr>
            <p:nvPr/>
          </p:nvSpPr>
          <p:spPr bwMode="auto">
            <a:xfrm>
              <a:off x="4648200" y="44196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4" name="Oval 57"/>
            <p:cNvSpPr>
              <a:spLocks noChangeArrowheads="1"/>
            </p:cNvSpPr>
            <p:nvPr/>
          </p:nvSpPr>
          <p:spPr bwMode="auto">
            <a:xfrm>
              <a:off x="685800" y="47244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5" name="Oval 58"/>
            <p:cNvSpPr>
              <a:spLocks noChangeArrowheads="1"/>
            </p:cNvSpPr>
            <p:nvPr/>
          </p:nvSpPr>
          <p:spPr bwMode="auto">
            <a:xfrm>
              <a:off x="990600" y="47244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6" name="Oval 59"/>
            <p:cNvSpPr>
              <a:spLocks noChangeArrowheads="1"/>
            </p:cNvSpPr>
            <p:nvPr/>
          </p:nvSpPr>
          <p:spPr bwMode="auto">
            <a:xfrm>
              <a:off x="1600200" y="47244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7" name="Oval 60"/>
            <p:cNvSpPr>
              <a:spLocks noChangeArrowheads="1"/>
            </p:cNvSpPr>
            <p:nvPr/>
          </p:nvSpPr>
          <p:spPr bwMode="auto">
            <a:xfrm>
              <a:off x="1295400" y="47244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8" name="Oval 61"/>
            <p:cNvSpPr>
              <a:spLocks noChangeArrowheads="1"/>
            </p:cNvSpPr>
            <p:nvPr/>
          </p:nvSpPr>
          <p:spPr bwMode="auto">
            <a:xfrm>
              <a:off x="1905000" y="47244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9" name="Oval 62"/>
            <p:cNvSpPr>
              <a:spLocks noChangeArrowheads="1"/>
            </p:cNvSpPr>
            <p:nvPr/>
          </p:nvSpPr>
          <p:spPr bwMode="auto">
            <a:xfrm>
              <a:off x="2209800" y="47244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0" name="Oval 63"/>
            <p:cNvSpPr>
              <a:spLocks noChangeArrowheads="1"/>
            </p:cNvSpPr>
            <p:nvPr/>
          </p:nvSpPr>
          <p:spPr bwMode="auto">
            <a:xfrm>
              <a:off x="2819400" y="47244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" name="Oval 64"/>
            <p:cNvSpPr>
              <a:spLocks noChangeArrowheads="1"/>
            </p:cNvSpPr>
            <p:nvPr/>
          </p:nvSpPr>
          <p:spPr bwMode="auto">
            <a:xfrm>
              <a:off x="2514600" y="47244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2" name="Oval 65"/>
            <p:cNvSpPr>
              <a:spLocks noChangeArrowheads="1"/>
            </p:cNvSpPr>
            <p:nvPr/>
          </p:nvSpPr>
          <p:spPr bwMode="auto">
            <a:xfrm>
              <a:off x="3124200" y="47244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3" name="Oval 66"/>
            <p:cNvSpPr>
              <a:spLocks noChangeArrowheads="1"/>
            </p:cNvSpPr>
            <p:nvPr/>
          </p:nvSpPr>
          <p:spPr bwMode="auto">
            <a:xfrm>
              <a:off x="3429000" y="47244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4" name="Oval 67"/>
            <p:cNvSpPr>
              <a:spLocks noChangeArrowheads="1"/>
            </p:cNvSpPr>
            <p:nvPr/>
          </p:nvSpPr>
          <p:spPr bwMode="auto">
            <a:xfrm>
              <a:off x="4038600" y="47244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5" name="Oval 68"/>
            <p:cNvSpPr>
              <a:spLocks noChangeArrowheads="1"/>
            </p:cNvSpPr>
            <p:nvPr/>
          </p:nvSpPr>
          <p:spPr bwMode="auto">
            <a:xfrm>
              <a:off x="3733800" y="47244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6" name="Oval 69"/>
            <p:cNvSpPr>
              <a:spLocks noChangeArrowheads="1"/>
            </p:cNvSpPr>
            <p:nvPr/>
          </p:nvSpPr>
          <p:spPr bwMode="auto">
            <a:xfrm>
              <a:off x="4343400" y="47244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7" name="Oval 70"/>
            <p:cNvSpPr>
              <a:spLocks noChangeArrowheads="1"/>
            </p:cNvSpPr>
            <p:nvPr/>
          </p:nvSpPr>
          <p:spPr bwMode="auto">
            <a:xfrm>
              <a:off x="4648200" y="47244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8" name="Oval 71"/>
            <p:cNvSpPr>
              <a:spLocks noChangeArrowheads="1"/>
            </p:cNvSpPr>
            <p:nvPr/>
          </p:nvSpPr>
          <p:spPr bwMode="auto">
            <a:xfrm>
              <a:off x="381000" y="47244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9" name="Oval 72"/>
            <p:cNvSpPr>
              <a:spLocks noChangeArrowheads="1"/>
            </p:cNvSpPr>
            <p:nvPr/>
          </p:nvSpPr>
          <p:spPr bwMode="auto">
            <a:xfrm>
              <a:off x="1905000" y="44196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0" name="Oval 73"/>
            <p:cNvSpPr>
              <a:spLocks noChangeArrowheads="1"/>
            </p:cNvSpPr>
            <p:nvPr/>
          </p:nvSpPr>
          <p:spPr bwMode="auto">
            <a:xfrm>
              <a:off x="3429000" y="41148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1" name="Oval 74"/>
            <p:cNvSpPr>
              <a:spLocks noChangeArrowheads="1"/>
            </p:cNvSpPr>
            <p:nvPr/>
          </p:nvSpPr>
          <p:spPr bwMode="auto">
            <a:xfrm>
              <a:off x="2514600" y="44196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2" name="Oval 75"/>
            <p:cNvSpPr>
              <a:spLocks noChangeArrowheads="1"/>
            </p:cNvSpPr>
            <p:nvPr/>
          </p:nvSpPr>
          <p:spPr bwMode="auto">
            <a:xfrm>
              <a:off x="3733800" y="44196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3" name="Oval 76"/>
            <p:cNvSpPr>
              <a:spLocks noChangeArrowheads="1"/>
            </p:cNvSpPr>
            <p:nvPr/>
          </p:nvSpPr>
          <p:spPr bwMode="auto">
            <a:xfrm>
              <a:off x="4038600" y="44196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4" name="Oval 77"/>
            <p:cNvSpPr>
              <a:spLocks noChangeArrowheads="1"/>
            </p:cNvSpPr>
            <p:nvPr/>
          </p:nvSpPr>
          <p:spPr bwMode="auto">
            <a:xfrm>
              <a:off x="2209800" y="44196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5" name="Oval 78"/>
            <p:cNvSpPr>
              <a:spLocks noChangeArrowheads="1"/>
            </p:cNvSpPr>
            <p:nvPr/>
          </p:nvSpPr>
          <p:spPr bwMode="auto">
            <a:xfrm>
              <a:off x="1600200" y="44196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6" name="Oval 79"/>
            <p:cNvSpPr>
              <a:spLocks noChangeArrowheads="1"/>
            </p:cNvSpPr>
            <p:nvPr/>
          </p:nvSpPr>
          <p:spPr bwMode="auto">
            <a:xfrm>
              <a:off x="2514600" y="41148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7" name="Oval 80"/>
            <p:cNvSpPr>
              <a:spLocks noChangeArrowheads="1"/>
            </p:cNvSpPr>
            <p:nvPr/>
          </p:nvSpPr>
          <p:spPr bwMode="auto">
            <a:xfrm>
              <a:off x="2819400" y="41148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8" name="Oval 81"/>
            <p:cNvSpPr>
              <a:spLocks noChangeArrowheads="1"/>
            </p:cNvSpPr>
            <p:nvPr/>
          </p:nvSpPr>
          <p:spPr bwMode="auto">
            <a:xfrm>
              <a:off x="3124200" y="41148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99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9" name="Oval 82"/>
            <p:cNvSpPr>
              <a:spLocks noChangeArrowheads="1"/>
            </p:cNvSpPr>
            <p:nvPr/>
          </p:nvSpPr>
          <p:spPr bwMode="auto">
            <a:xfrm>
              <a:off x="2209800" y="41148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90" name="Oval 83"/>
            <p:cNvSpPr>
              <a:spLocks noChangeArrowheads="1"/>
            </p:cNvSpPr>
            <p:nvPr/>
          </p:nvSpPr>
          <p:spPr bwMode="auto">
            <a:xfrm>
              <a:off x="1295400" y="41148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91" name="Oval 84"/>
            <p:cNvSpPr>
              <a:spLocks noChangeArrowheads="1"/>
            </p:cNvSpPr>
            <p:nvPr/>
          </p:nvSpPr>
          <p:spPr bwMode="auto">
            <a:xfrm>
              <a:off x="1600200" y="41148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92" name="Oval 85"/>
            <p:cNvSpPr>
              <a:spLocks noChangeArrowheads="1"/>
            </p:cNvSpPr>
            <p:nvPr/>
          </p:nvSpPr>
          <p:spPr bwMode="auto">
            <a:xfrm>
              <a:off x="1905000" y="41148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99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93" name="Oval 86"/>
            <p:cNvSpPr>
              <a:spLocks noChangeArrowheads="1"/>
            </p:cNvSpPr>
            <p:nvPr/>
          </p:nvSpPr>
          <p:spPr bwMode="auto">
            <a:xfrm>
              <a:off x="4648200" y="41148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94" name="Oval 87"/>
            <p:cNvSpPr>
              <a:spLocks noChangeArrowheads="1"/>
            </p:cNvSpPr>
            <p:nvPr/>
          </p:nvSpPr>
          <p:spPr bwMode="auto">
            <a:xfrm>
              <a:off x="3733800" y="41148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95" name="Oval 88"/>
            <p:cNvSpPr>
              <a:spLocks noChangeArrowheads="1"/>
            </p:cNvSpPr>
            <p:nvPr/>
          </p:nvSpPr>
          <p:spPr bwMode="auto">
            <a:xfrm>
              <a:off x="4038600" y="41148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96" name="Oval 89"/>
            <p:cNvSpPr>
              <a:spLocks noChangeArrowheads="1"/>
            </p:cNvSpPr>
            <p:nvPr/>
          </p:nvSpPr>
          <p:spPr bwMode="auto">
            <a:xfrm>
              <a:off x="4343400" y="41148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99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97" name="Oval 90"/>
            <p:cNvSpPr>
              <a:spLocks noChangeArrowheads="1"/>
            </p:cNvSpPr>
            <p:nvPr/>
          </p:nvSpPr>
          <p:spPr bwMode="auto">
            <a:xfrm>
              <a:off x="990600" y="41148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98" name="Oval 91"/>
            <p:cNvSpPr>
              <a:spLocks noChangeArrowheads="1"/>
            </p:cNvSpPr>
            <p:nvPr/>
          </p:nvSpPr>
          <p:spPr bwMode="auto">
            <a:xfrm>
              <a:off x="381000" y="41148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99" name="Oval 92"/>
            <p:cNvSpPr>
              <a:spLocks noChangeArrowheads="1"/>
            </p:cNvSpPr>
            <p:nvPr/>
          </p:nvSpPr>
          <p:spPr bwMode="auto">
            <a:xfrm>
              <a:off x="685800" y="41148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99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0" name="Oval 93"/>
            <p:cNvSpPr>
              <a:spLocks noChangeArrowheads="1"/>
            </p:cNvSpPr>
            <p:nvPr/>
          </p:nvSpPr>
          <p:spPr bwMode="auto">
            <a:xfrm>
              <a:off x="3733800" y="38100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1" name="Oval 94"/>
            <p:cNvSpPr>
              <a:spLocks noChangeArrowheads="1"/>
            </p:cNvSpPr>
            <p:nvPr/>
          </p:nvSpPr>
          <p:spPr bwMode="auto">
            <a:xfrm>
              <a:off x="2819400" y="38100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2" name="Oval 95"/>
            <p:cNvSpPr>
              <a:spLocks noChangeArrowheads="1"/>
            </p:cNvSpPr>
            <p:nvPr/>
          </p:nvSpPr>
          <p:spPr bwMode="auto">
            <a:xfrm>
              <a:off x="3124200" y="38100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3" name="Oval 96"/>
            <p:cNvSpPr>
              <a:spLocks noChangeArrowheads="1"/>
            </p:cNvSpPr>
            <p:nvPr/>
          </p:nvSpPr>
          <p:spPr bwMode="auto">
            <a:xfrm>
              <a:off x="3429000" y="38100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99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4" name="Oval 97"/>
            <p:cNvSpPr>
              <a:spLocks noChangeArrowheads="1"/>
            </p:cNvSpPr>
            <p:nvPr/>
          </p:nvSpPr>
          <p:spPr bwMode="auto">
            <a:xfrm>
              <a:off x="2514600" y="38100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5" name="Oval 98"/>
            <p:cNvSpPr>
              <a:spLocks noChangeArrowheads="1"/>
            </p:cNvSpPr>
            <p:nvPr/>
          </p:nvSpPr>
          <p:spPr bwMode="auto">
            <a:xfrm>
              <a:off x="1905000" y="38100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6" name="Oval 99"/>
            <p:cNvSpPr>
              <a:spLocks noChangeArrowheads="1"/>
            </p:cNvSpPr>
            <p:nvPr/>
          </p:nvSpPr>
          <p:spPr bwMode="auto">
            <a:xfrm>
              <a:off x="2209800" y="38100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99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7" name="Oval 100"/>
            <p:cNvSpPr>
              <a:spLocks noChangeArrowheads="1"/>
            </p:cNvSpPr>
            <p:nvPr/>
          </p:nvSpPr>
          <p:spPr bwMode="auto">
            <a:xfrm>
              <a:off x="4038600" y="38100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8" name="Oval 101"/>
            <p:cNvSpPr>
              <a:spLocks noChangeArrowheads="1"/>
            </p:cNvSpPr>
            <p:nvPr/>
          </p:nvSpPr>
          <p:spPr bwMode="auto">
            <a:xfrm>
              <a:off x="4343400" y="38100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9" name="Oval 102"/>
            <p:cNvSpPr>
              <a:spLocks noChangeArrowheads="1"/>
            </p:cNvSpPr>
            <p:nvPr/>
          </p:nvSpPr>
          <p:spPr bwMode="auto">
            <a:xfrm>
              <a:off x="4648200" y="38100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99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10" name="Oval 103"/>
            <p:cNvSpPr>
              <a:spLocks noChangeArrowheads="1"/>
            </p:cNvSpPr>
            <p:nvPr/>
          </p:nvSpPr>
          <p:spPr bwMode="auto">
            <a:xfrm>
              <a:off x="685800" y="38100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11" name="Oval 104"/>
            <p:cNvSpPr>
              <a:spLocks noChangeArrowheads="1"/>
            </p:cNvSpPr>
            <p:nvPr/>
          </p:nvSpPr>
          <p:spPr bwMode="auto">
            <a:xfrm>
              <a:off x="381000" y="38100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12" name="Oval 105"/>
            <p:cNvSpPr>
              <a:spLocks noChangeArrowheads="1"/>
            </p:cNvSpPr>
            <p:nvPr/>
          </p:nvSpPr>
          <p:spPr bwMode="auto">
            <a:xfrm>
              <a:off x="1600200" y="38100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13" name="Oval 106"/>
            <p:cNvSpPr>
              <a:spLocks noChangeArrowheads="1"/>
            </p:cNvSpPr>
            <p:nvPr/>
          </p:nvSpPr>
          <p:spPr bwMode="auto">
            <a:xfrm>
              <a:off x="1295400" y="38100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14" name="Oval 107"/>
            <p:cNvSpPr>
              <a:spLocks noChangeArrowheads="1"/>
            </p:cNvSpPr>
            <p:nvPr/>
          </p:nvSpPr>
          <p:spPr bwMode="auto">
            <a:xfrm>
              <a:off x="990600" y="38100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99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15" name="Oval 108"/>
            <p:cNvSpPr>
              <a:spLocks noChangeArrowheads="1"/>
            </p:cNvSpPr>
            <p:nvPr/>
          </p:nvSpPr>
          <p:spPr bwMode="auto">
            <a:xfrm>
              <a:off x="3429000" y="35052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16" name="Oval 109"/>
            <p:cNvSpPr>
              <a:spLocks noChangeArrowheads="1"/>
            </p:cNvSpPr>
            <p:nvPr/>
          </p:nvSpPr>
          <p:spPr bwMode="auto">
            <a:xfrm>
              <a:off x="2514600" y="35052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17" name="Oval 110"/>
            <p:cNvSpPr>
              <a:spLocks noChangeArrowheads="1"/>
            </p:cNvSpPr>
            <p:nvPr/>
          </p:nvSpPr>
          <p:spPr bwMode="auto">
            <a:xfrm>
              <a:off x="2819400" y="35052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18" name="Oval 111"/>
            <p:cNvSpPr>
              <a:spLocks noChangeArrowheads="1"/>
            </p:cNvSpPr>
            <p:nvPr/>
          </p:nvSpPr>
          <p:spPr bwMode="auto">
            <a:xfrm>
              <a:off x="3124200" y="35052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99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19" name="Oval 112"/>
            <p:cNvSpPr>
              <a:spLocks noChangeArrowheads="1"/>
            </p:cNvSpPr>
            <p:nvPr/>
          </p:nvSpPr>
          <p:spPr bwMode="auto">
            <a:xfrm>
              <a:off x="2209800" y="35052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20" name="Oval 113"/>
            <p:cNvSpPr>
              <a:spLocks noChangeArrowheads="1"/>
            </p:cNvSpPr>
            <p:nvPr/>
          </p:nvSpPr>
          <p:spPr bwMode="auto">
            <a:xfrm>
              <a:off x="1295400" y="35052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21" name="Oval 114"/>
            <p:cNvSpPr>
              <a:spLocks noChangeArrowheads="1"/>
            </p:cNvSpPr>
            <p:nvPr/>
          </p:nvSpPr>
          <p:spPr bwMode="auto">
            <a:xfrm>
              <a:off x="1600200" y="35052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22" name="Oval 115"/>
            <p:cNvSpPr>
              <a:spLocks noChangeArrowheads="1"/>
            </p:cNvSpPr>
            <p:nvPr/>
          </p:nvSpPr>
          <p:spPr bwMode="auto">
            <a:xfrm>
              <a:off x="1905000" y="35052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99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23" name="Oval 116"/>
            <p:cNvSpPr>
              <a:spLocks noChangeArrowheads="1"/>
            </p:cNvSpPr>
            <p:nvPr/>
          </p:nvSpPr>
          <p:spPr bwMode="auto">
            <a:xfrm>
              <a:off x="4648200" y="35052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24" name="Oval 117"/>
            <p:cNvSpPr>
              <a:spLocks noChangeArrowheads="1"/>
            </p:cNvSpPr>
            <p:nvPr/>
          </p:nvSpPr>
          <p:spPr bwMode="auto">
            <a:xfrm>
              <a:off x="3733800" y="35052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25" name="Oval 118"/>
            <p:cNvSpPr>
              <a:spLocks noChangeArrowheads="1"/>
            </p:cNvSpPr>
            <p:nvPr/>
          </p:nvSpPr>
          <p:spPr bwMode="auto">
            <a:xfrm>
              <a:off x="4038600" y="35052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26" name="Oval 119"/>
            <p:cNvSpPr>
              <a:spLocks noChangeArrowheads="1"/>
            </p:cNvSpPr>
            <p:nvPr/>
          </p:nvSpPr>
          <p:spPr bwMode="auto">
            <a:xfrm>
              <a:off x="4343400" y="35052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99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27" name="Oval 120"/>
            <p:cNvSpPr>
              <a:spLocks noChangeArrowheads="1"/>
            </p:cNvSpPr>
            <p:nvPr/>
          </p:nvSpPr>
          <p:spPr bwMode="auto">
            <a:xfrm>
              <a:off x="990600" y="35052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28" name="Oval 121"/>
            <p:cNvSpPr>
              <a:spLocks noChangeArrowheads="1"/>
            </p:cNvSpPr>
            <p:nvPr/>
          </p:nvSpPr>
          <p:spPr bwMode="auto">
            <a:xfrm>
              <a:off x="381000" y="35052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29" name="Oval 122"/>
            <p:cNvSpPr>
              <a:spLocks noChangeArrowheads="1"/>
            </p:cNvSpPr>
            <p:nvPr/>
          </p:nvSpPr>
          <p:spPr bwMode="auto">
            <a:xfrm>
              <a:off x="685800" y="35052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99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30" name="Oval 123"/>
            <p:cNvSpPr>
              <a:spLocks noChangeArrowheads="1"/>
            </p:cNvSpPr>
            <p:nvPr/>
          </p:nvSpPr>
          <p:spPr bwMode="auto">
            <a:xfrm>
              <a:off x="3733800" y="32004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31" name="Oval 124"/>
            <p:cNvSpPr>
              <a:spLocks noChangeArrowheads="1"/>
            </p:cNvSpPr>
            <p:nvPr/>
          </p:nvSpPr>
          <p:spPr bwMode="auto">
            <a:xfrm>
              <a:off x="2819400" y="32004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32" name="Oval 125"/>
            <p:cNvSpPr>
              <a:spLocks noChangeArrowheads="1"/>
            </p:cNvSpPr>
            <p:nvPr/>
          </p:nvSpPr>
          <p:spPr bwMode="auto">
            <a:xfrm>
              <a:off x="3124200" y="32004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33" name="Oval 126"/>
            <p:cNvSpPr>
              <a:spLocks noChangeArrowheads="1"/>
            </p:cNvSpPr>
            <p:nvPr/>
          </p:nvSpPr>
          <p:spPr bwMode="auto">
            <a:xfrm>
              <a:off x="3429000" y="32004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99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34" name="Oval 127"/>
            <p:cNvSpPr>
              <a:spLocks noChangeArrowheads="1"/>
            </p:cNvSpPr>
            <p:nvPr/>
          </p:nvSpPr>
          <p:spPr bwMode="auto">
            <a:xfrm>
              <a:off x="2514600" y="32004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35" name="Oval 128"/>
            <p:cNvSpPr>
              <a:spLocks noChangeArrowheads="1"/>
            </p:cNvSpPr>
            <p:nvPr/>
          </p:nvSpPr>
          <p:spPr bwMode="auto">
            <a:xfrm>
              <a:off x="1905000" y="32004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36" name="Oval 129"/>
            <p:cNvSpPr>
              <a:spLocks noChangeArrowheads="1"/>
            </p:cNvSpPr>
            <p:nvPr/>
          </p:nvSpPr>
          <p:spPr bwMode="auto">
            <a:xfrm>
              <a:off x="2209800" y="32004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99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37" name="Oval 130"/>
            <p:cNvSpPr>
              <a:spLocks noChangeArrowheads="1"/>
            </p:cNvSpPr>
            <p:nvPr/>
          </p:nvSpPr>
          <p:spPr bwMode="auto">
            <a:xfrm>
              <a:off x="4038600" y="32004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38" name="Oval 131"/>
            <p:cNvSpPr>
              <a:spLocks noChangeArrowheads="1"/>
            </p:cNvSpPr>
            <p:nvPr/>
          </p:nvSpPr>
          <p:spPr bwMode="auto">
            <a:xfrm>
              <a:off x="4343400" y="32004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39" name="Oval 132"/>
            <p:cNvSpPr>
              <a:spLocks noChangeArrowheads="1"/>
            </p:cNvSpPr>
            <p:nvPr/>
          </p:nvSpPr>
          <p:spPr bwMode="auto">
            <a:xfrm>
              <a:off x="4648200" y="32004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99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0" name="Oval 133"/>
            <p:cNvSpPr>
              <a:spLocks noChangeArrowheads="1"/>
            </p:cNvSpPr>
            <p:nvPr/>
          </p:nvSpPr>
          <p:spPr bwMode="auto">
            <a:xfrm>
              <a:off x="685800" y="32004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1" name="Oval 134"/>
            <p:cNvSpPr>
              <a:spLocks noChangeArrowheads="1"/>
            </p:cNvSpPr>
            <p:nvPr/>
          </p:nvSpPr>
          <p:spPr bwMode="auto">
            <a:xfrm>
              <a:off x="381000" y="32004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2" name="Oval 135"/>
            <p:cNvSpPr>
              <a:spLocks noChangeArrowheads="1"/>
            </p:cNvSpPr>
            <p:nvPr/>
          </p:nvSpPr>
          <p:spPr bwMode="auto">
            <a:xfrm>
              <a:off x="1600200" y="32004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3" name="Oval 136"/>
            <p:cNvSpPr>
              <a:spLocks noChangeArrowheads="1"/>
            </p:cNvSpPr>
            <p:nvPr/>
          </p:nvSpPr>
          <p:spPr bwMode="auto">
            <a:xfrm>
              <a:off x="1295400" y="32004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4" name="Oval 137"/>
            <p:cNvSpPr>
              <a:spLocks noChangeArrowheads="1"/>
            </p:cNvSpPr>
            <p:nvPr/>
          </p:nvSpPr>
          <p:spPr bwMode="auto">
            <a:xfrm>
              <a:off x="990600" y="32004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99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5" name="Oval 138"/>
            <p:cNvSpPr>
              <a:spLocks noChangeArrowheads="1"/>
            </p:cNvSpPr>
            <p:nvPr/>
          </p:nvSpPr>
          <p:spPr bwMode="auto">
            <a:xfrm>
              <a:off x="381000" y="25908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6" name="Oval 139"/>
            <p:cNvSpPr>
              <a:spLocks noChangeArrowheads="1"/>
            </p:cNvSpPr>
            <p:nvPr/>
          </p:nvSpPr>
          <p:spPr bwMode="auto">
            <a:xfrm>
              <a:off x="685800" y="25908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7" name="Oval 140"/>
            <p:cNvSpPr>
              <a:spLocks noChangeArrowheads="1"/>
            </p:cNvSpPr>
            <p:nvPr/>
          </p:nvSpPr>
          <p:spPr bwMode="auto">
            <a:xfrm>
              <a:off x="1295400" y="25908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8" name="Oval 141"/>
            <p:cNvSpPr>
              <a:spLocks noChangeArrowheads="1"/>
            </p:cNvSpPr>
            <p:nvPr/>
          </p:nvSpPr>
          <p:spPr bwMode="auto">
            <a:xfrm>
              <a:off x="990600" y="25908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9" name="Oval 142"/>
            <p:cNvSpPr>
              <a:spLocks noChangeArrowheads="1"/>
            </p:cNvSpPr>
            <p:nvPr/>
          </p:nvSpPr>
          <p:spPr bwMode="auto">
            <a:xfrm>
              <a:off x="1600200" y="25908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50" name="Oval 143"/>
            <p:cNvSpPr>
              <a:spLocks noChangeArrowheads="1"/>
            </p:cNvSpPr>
            <p:nvPr/>
          </p:nvSpPr>
          <p:spPr bwMode="auto">
            <a:xfrm>
              <a:off x="1905000" y="25908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51" name="Oval 144"/>
            <p:cNvSpPr>
              <a:spLocks noChangeArrowheads="1"/>
            </p:cNvSpPr>
            <p:nvPr/>
          </p:nvSpPr>
          <p:spPr bwMode="auto">
            <a:xfrm>
              <a:off x="2514600" y="25908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52" name="Oval 145"/>
            <p:cNvSpPr>
              <a:spLocks noChangeArrowheads="1"/>
            </p:cNvSpPr>
            <p:nvPr/>
          </p:nvSpPr>
          <p:spPr bwMode="auto">
            <a:xfrm>
              <a:off x="2209800" y="25908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53" name="Oval 146"/>
            <p:cNvSpPr>
              <a:spLocks noChangeArrowheads="1"/>
            </p:cNvSpPr>
            <p:nvPr/>
          </p:nvSpPr>
          <p:spPr bwMode="auto">
            <a:xfrm>
              <a:off x="2819400" y="25908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54" name="Oval 147"/>
            <p:cNvSpPr>
              <a:spLocks noChangeArrowheads="1"/>
            </p:cNvSpPr>
            <p:nvPr/>
          </p:nvSpPr>
          <p:spPr bwMode="auto">
            <a:xfrm>
              <a:off x="3124200" y="25908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55" name="Oval 148"/>
            <p:cNvSpPr>
              <a:spLocks noChangeArrowheads="1"/>
            </p:cNvSpPr>
            <p:nvPr/>
          </p:nvSpPr>
          <p:spPr bwMode="auto">
            <a:xfrm>
              <a:off x="3733800" y="25908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56" name="Oval 149"/>
            <p:cNvSpPr>
              <a:spLocks noChangeArrowheads="1"/>
            </p:cNvSpPr>
            <p:nvPr/>
          </p:nvSpPr>
          <p:spPr bwMode="auto">
            <a:xfrm>
              <a:off x="3429000" y="25908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57" name="Oval 150"/>
            <p:cNvSpPr>
              <a:spLocks noChangeArrowheads="1"/>
            </p:cNvSpPr>
            <p:nvPr/>
          </p:nvSpPr>
          <p:spPr bwMode="auto">
            <a:xfrm>
              <a:off x="4038600" y="25908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58" name="Oval 151"/>
            <p:cNvSpPr>
              <a:spLocks noChangeArrowheads="1"/>
            </p:cNvSpPr>
            <p:nvPr/>
          </p:nvSpPr>
          <p:spPr bwMode="auto">
            <a:xfrm>
              <a:off x="4343400" y="25908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59" name="Oval 152"/>
            <p:cNvSpPr>
              <a:spLocks noChangeArrowheads="1"/>
            </p:cNvSpPr>
            <p:nvPr/>
          </p:nvSpPr>
          <p:spPr bwMode="auto">
            <a:xfrm>
              <a:off x="4648200" y="25908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60" name="Oval 153"/>
            <p:cNvSpPr>
              <a:spLocks noChangeArrowheads="1"/>
            </p:cNvSpPr>
            <p:nvPr/>
          </p:nvSpPr>
          <p:spPr bwMode="auto">
            <a:xfrm>
              <a:off x="685800" y="28956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61" name="Oval 154"/>
            <p:cNvSpPr>
              <a:spLocks noChangeArrowheads="1"/>
            </p:cNvSpPr>
            <p:nvPr/>
          </p:nvSpPr>
          <p:spPr bwMode="auto">
            <a:xfrm>
              <a:off x="990600" y="28956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62" name="Oval 155"/>
            <p:cNvSpPr>
              <a:spLocks noChangeArrowheads="1"/>
            </p:cNvSpPr>
            <p:nvPr/>
          </p:nvSpPr>
          <p:spPr bwMode="auto">
            <a:xfrm>
              <a:off x="1600200" y="28956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63" name="Oval 156"/>
            <p:cNvSpPr>
              <a:spLocks noChangeArrowheads="1"/>
            </p:cNvSpPr>
            <p:nvPr/>
          </p:nvSpPr>
          <p:spPr bwMode="auto">
            <a:xfrm>
              <a:off x="1295400" y="28956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64" name="Oval 157"/>
            <p:cNvSpPr>
              <a:spLocks noChangeArrowheads="1"/>
            </p:cNvSpPr>
            <p:nvPr/>
          </p:nvSpPr>
          <p:spPr bwMode="auto">
            <a:xfrm>
              <a:off x="1905000" y="28956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65" name="Oval 158"/>
            <p:cNvSpPr>
              <a:spLocks noChangeArrowheads="1"/>
            </p:cNvSpPr>
            <p:nvPr/>
          </p:nvSpPr>
          <p:spPr bwMode="auto">
            <a:xfrm>
              <a:off x="2209800" y="28956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66" name="Oval 159"/>
            <p:cNvSpPr>
              <a:spLocks noChangeArrowheads="1"/>
            </p:cNvSpPr>
            <p:nvPr/>
          </p:nvSpPr>
          <p:spPr bwMode="auto">
            <a:xfrm>
              <a:off x="2819400" y="28956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67" name="Oval 160"/>
            <p:cNvSpPr>
              <a:spLocks noChangeArrowheads="1"/>
            </p:cNvSpPr>
            <p:nvPr/>
          </p:nvSpPr>
          <p:spPr bwMode="auto">
            <a:xfrm>
              <a:off x="2514600" y="28956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68" name="Oval 161"/>
            <p:cNvSpPr>
              <a:spLocks noChangeArrowheads="1"/>
            </p:cNvSpPr>
            <p:nvPr/>
          </p:nvSpPr>
          <p:spPr bwMode="auto">
            <a:xfrm>
              <a:off x="3124200" y="28956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69" name="Oval 162"/>
            <p:cNvSpPr>
              <a:spLocks noChangeArrowheads="1"/>
            </p:cNvSpPr>
            <p:nvPr/>
          </p:nvSpPr>
          <p:spPr bwMode="auto">
            <a:xfrm>
              <a:off x="3429000" y="28956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0" name="Oval 163"/>
            <p:cNvSpPr>
              <a:spLocks noChangeArrowheads="1"/>
            </p:cNvSpPr>
            <p:nvPr/>
          </p:nvSpPr>
          <p:spPr bwMode="auto">
            <a:xfrm>
              <a:off x="4038600" y="28956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1" name="Oval 164"/>
            <p:cNvSpPr>
              <a:spLocks noChangeArrowheads="1"/>
            </p:cNvSpPr>
            <p:nvPr/>
          </p:nvSpPr>
          <p:spPr bwMode="auto">
            <a:xfrm>
              <a:off x="3733800" y="28956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2" name="Oval 165"/>
            <p:cNvSpPr>
              <a:spLocks noChangeArrowheads="1"/>
            </p:cNvSpPr>
            <p:nvPr/>
          </p:nvSpPr>
          <p:spPr bwMode="auto">
            <a:xfrm>
              <a:off x="4343400" y="28956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3" name="Oval 166"/>
            <p:cNvSpPr>
              <a:spLocks noChangeArrowheads="1"/>
            </p:cNvSpPr>
            <p:nvPr/>
          </p:nvSpPr>
          <p:spPr bwMode="auto">
            <a:xfrm>
              <a:off x="4648200" y="28956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" name="Oval 167"/>
            <p:cNvSpPr>
              <a:spLocks noChangeArrowheads="1"/>
            </p:cNvSpPr>
            <p:nvPr/>
          </p:nvSpPr>
          <p:spPr bwMode="auto">
            <a:xfrm>
              <a:off x="381000" y="28956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5" name="Oval 168"/>
            <p:cNvSpPr>
              <a:spLocks noChangeArrowheads="1"/>
            </p:cNvSpPr>
            <p:nvPr/>
          </p:nvSpPr>
          <p:spPr bwMode="auto">
            <a:xfrm>
              <a:off x="381000" y="19812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6" name="Oval 169"/>
            <p:cNvSpPr>
              <a:spLocks noChangeArrowheads="1"/>
            </p:cNvSpPr>
            <p:nvPr/>
          </p:nvSpPr>
          <p:spPr bwMode="auto">
            <a:xfrm>
              <a:off x="685800" y="19812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7" name="Oval 170"/>
            <p:cNvSpPr>
              <a:spLocks noChangeArrowheads="1"/>
            </p:cNvSpPr>
            <p:nvPr/>
          </p:nvSpPr>
          <p:spPr bwMode="auto">
            <a:xfrm>
              <a:off x="1295400" y="19812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8" name="Oval 171"/>
            <p:cNvSpPr>
              <a:spLocks noChangeArrowheads="1"/>
            </p:cNvSpPr>
            <p:nvPr/>
          </p:nvSpPr>
          <p:spPr bwMode="auto">
            <a:xfrm>
              <a:off x="990600" y="19812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9" name="Oval 172"/>
            <p:cNvSpPr>
              <a:spLocks noChangeArrowheads="1"/>
            </p:cNvSpPr>
            <p:nvPr/>
          </p:nvSpPr>
          <p:spPr bwMode="auto">
            <a:xfrm>
              <a:off x="2819400" y="19812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0" name="Oval 173"/>
            <p:cNvSpPr>
              <a:spLocks noChangeArrowheads="1"/>
            </p:cNvSpPr>
            <p:nvPr/>
          </p:nvSpPr>
          <p:spPr bwMode="auto">
            <a:xfrm>
              <a:off x="3124200" y="19812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1" name="Oval 174"/>
            <p:cNvSpPr>
              <a:spLocks noChangeArrowheads="1"/>
            </p:cNvSpPr>
            <p:nvPr/>
          </p:nvSpPr>
          <p:spPr bwMode="auto">
            <a:xfrm>
              <a:off x="3429000" y="19812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2" name="Oval 175"/>
            <p:cNvSpPr>
              <a:spLocks noChangeArrowheads="1"/>
            </p:cNvSpPr>
            <p:nvPr/>
          </p:nvSpPr>
          <p:spPr bwMode="auto">
            <a:xfrm>
              <a:off x="4343400" y="19812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3" name="Oval 176"/>
            <p:cNvSpPr>
              <a:spLocks noChangeArrowheads="1"/>
            </p:cNvSpPr>
            <p:nvPr/>
          </p:nvSpPr>
          <p:spPr bwMode="auto">
            <a:xfrm>
              <a:off x="4648200" y="19812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4" name="Oval 177"/>
            <p:cNvSpPr>
              <a:spLocks noChangeArrowheads="1"/>
            </p:cNvSpPr>
            <p:nvPr/>
          </p:nvSpPr>
          <p:spPr bwMode="auto">
            <a:xfrm>
              <a:off x="685800" y="22860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5" name="Oval 178"/>
            <p:cNvSpPr>
              <a:spLocks noChangeArrowheads="1"/>
            </p:cNvSpPr>
            <p:nvPr/>
          </p:nvSpPr>
          <p:spPr bwMode="auto">
            <a:xfrm>
              <a:off x="990600" y="22860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6" name="Oval 179"/>
            <p:cNvSpPr>
              <a:spLocks noChangeArrowheads="1"/>
            </p:cNvSpPr>
            <p:nvPr/>
          </p:nvSpPr>
          <p:spPr bwMode="auto">
            <a:xfrm>
              <a:off x="1600200" y="22860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7" name="Oval 180"/>
            <p:cNvSpPr>
              <a:spLocks noChangeArrowheads="1"/>
            </p:cNvSpPr>
            <p:nvPr/>
          </p:nvSpPr>
          <p:spPr bwMode="auto">
            <a:xfrm>
              <a:off x="1295400" y="22860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8" name="Oval 181"/>
            <p:cNvSpPr>
              <a:spLocks noChangeArrowheads="1"/>
            </p:cNvSpPr>
            <p:nvPr/>
          </p:nvSpPr>
          <p:spPr bwMode="auto">
            <a:xfrm>
              <a:off x="1905000" y="22860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9" name="Oval 182"/>
            <p:cNvSpPr>
              <a:spLocks noChangeArrowheads="1"/>
            </p:cNvSpPr>
            <p:nvPr/>
          </p:nvSpPr>
          <p:spPr bwMode="auto">
            <a:xfrm>
              <a:off x="2209800" y="22860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90" name="Oval 183"/>
            <p:cNvSpPr>
              <a:spLocks noChangeArrowheads="1"/>
            </p:cNvSpPr>
            <p:nvPr/>
          </p:nvSpPr>
          <p:spPr bwMode="auto">
            <a:xfrm>
              <a:off x="2819400" y="22860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91" name="Oval 184"/>
            <p:cNvSpPr>
              <a:spLocks noChangeArrowheads="1"/>
            </p:cNvSpPr>
            <p:nvPr/>
          </p:nvSpPr>
          <p:spPr bwMode="auto">
            <a:xfrm>
              <a:off x="2514600" y="22860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92" name="Oval 185"/>
            <p:cNvSpPr>
              <a:spLocks noChangeArrowheads="1"/>
            </p:cNvSpPr>
            <p:nvPr/>
          </p:nvSpPr>
          <p:spPr bwMode="auto">
            <a:xfrm>
              <a:off x="3124200" y="22860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93" name="Oval 186"/>
            <p:cNvSpPr>
              <a:spLocks noChangeArrowheads="1"/>
            </p:cNvSpPr>
            <p:nvPr/>
          </p:nvSpPr>
          <p:spPr bwMode="auto">
            <a:xfrm>
              <a:off x="3429000" y="22860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94" name="Oval 187"/>
            <p:cNvSpPr>
              <a:spLocks noChangeArrowheads="1"/>
            </p:cNvSpPr>
            <p:nvPr/>
          </p:nvSpPr>
          <p:spPr bwMode="auto">
            <a:xfrm>
              <a:off x="4038600" y="22860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95" name="Oval 188"/>
            <p:cNvSpPr>
              <a:spLocks noChangeArrowheads="1"/>
            </p:cNvSpPr>
            <p:nvPr/>
          </p:nvSpPr>
          <p:spPr bwMode="auto">
            <a:xfrm>
              <a:off x="3733800" y="22860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96" name="Oval 189"/>
            <p:cNvSpPr>
              <a:spLocks noChangeArrowheads="1"/>
            </p:cNvSpPr>
            <p:nvPr/>
          </p:nvSpPr>
          <p:spPr bwMode="auto">
            <a:xfrm>
              <a:off x="4343400" y="22860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97" name="Oval 190"/>
            <p:cNvSpPr>
              <a:spLocks noChangeArrowheads="1"/>
            </p:cNvSpPr>
            <p:nvPr/>
          </p:nvSpPr>
          <p:spPr bwMode="auto">
            <a:xfrm>
              <a:off x="4648200" y="22860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98" name="Oval 191"/>
            <p:cNvSpPr>
              <a:spLocks noChangeArrowheads="1"/>
            </p:cNvSpPr>
            <p:nvPr/>
          </p:nvSpPr>
          <p:spPr bwMode="auto">
            <a:xfrm>
              <a:off x="381000" y="22860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99" name="Oval 192"/>
            <p:cNvSpPr>
              <a:spLocks noChangeArrowheads="1"/>
            </p:cNvSpPr>
            <p:nvPr/>
          </p:nvSpPr>
          <p:spPr bwMode="auto">
            <a:xfrm>
              <a:off x="1905000" y="19812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0" name="Oval 193"/>
            <p:cNvSpPr>
              <a:spLocks noChangeArrowheads="1"/>
            </p:cNvSpPr>
            <p:nvPr/>
          </p:nvSpPr>
          <p:spPr bwMode="auto">
            <a:xfrm>
              <a:off x="2514600" y="19812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1" name="Oval 194"/>
            <p:cNvSpPr>
              <a:spLocks noChangeArrowheads="1"/>
            </p:cNvSpPr>
            <p:nvPr/>
          </p:nvSpPr>
          <p:spPr bwMode="auto">
            <a:xfrm>
              <a:off x="3733800" y="19812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2" name="Oval 195"/>
            <p:cNvSpPr>
              <a:spLocks noChangeArrowheads="1"/>
            </p:cNvSpPr>
            <p:nvPr/>
          </p:nvSpPr>
          <p:spPr bwMode="auto">
            <a:xfrm>
              <a:off x="4038600" y="19812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3" name="Oval 196"/>
            <p:cNvSpPr>
              <a:spLocks noChangeArrowheads="1"/>
            </p:cNvSpPr>
            <p:nvPr/>
          </p:nvSpPr>
          <p:spPr bwMode="auto">
            <a:xfrm>
              <a:off x="2209800" y="19812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4" name="Oval 197"/>
            <p:cNvSpPr>
              <a:spLocks noChangeArrowheads="1"/>
            </p:cNvSpPr>
            <p:nvPr/>
          </p:nvSpPr>
          <p:spPr bwMode="auto">
            <a:xfrm>
              <a:off x="1600200" y="1981200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5" name="Line 198"/>
            <p:cNvSpPr>
              <a:spLocks noChangeShapeType="1"/>
            </p:cNvSpPr>
            <p:nvPr/>
          </p:nvSpPr>
          <p:spPr bwMode="auto">
            <a:xfrm>
              <a:off x="5105400" y="1828800"/>
              <a:ext cx="2514600" cy="1143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" name="Line 199"/>
            <p:cNvSpPr>
              <a:spLocks noChangeShapeType="1"/>
            </p:cNvSpPr>
            <p:nvPr/>
          </p:nvSpPr>
          <p:spPr bwMode="auto">
            <a:xfrm flipV="1">
              <a:off x="5105400" y="3657600"/>
              <a:ext cx="2514600" cy="2133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" name="Rectangle 200"/>
            <p:cNvSpPr>
              <a:spLocks noChangeArrowheads="1"/>
            </p:cNvSpPr>
            <p:nvPr/>
          </p:nvSpPr>
          <p:spPr bwMode="auto">
            <a:xfrm>
              <a:off x="228600" y="1828800"/>
              <a:ext cx="4876800" cy="3962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08" name="TextBox 207"/>
          <p:cNvSpPr txBox="1"/>
          <p:nvPr/>
        </p:nvSpPr>
        <p:spPr>
          <a:xfrm>
            <a:off x="6653655" y="6002124"/>
            <a:ext cx="2311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Гетероструктуры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квантовыми ямами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646" y="260648"/>
            <a:ext cx="8229600" cy="108012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физики – квантовые технологии, квантовые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гетероструктуры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квантовые компьютеры, оптические компьютеры, сверхбыстрые процессы…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90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5040560" cy="7060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 и теория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5112568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Оптические исследования когерентных и быстропротекающих процессов 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наноструктурах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современном оборудовании: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Импульсные лазеры,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Низкотемпературные криостаты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Спектрометры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 электроники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Компьютерное управление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Микроскопическое моделирование оптических возбуждений и динамических процессов 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наноструктурах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Численное моделирование в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3D,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6D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077072"/>
            <a:ext cx="3922636" cy="23314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64119" y="6372036"/>
            <a:ext cx="23757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Экситон в квантовой яме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546" y="908720"/>
            <a:ext cx="3136926" cy="285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90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экспериментальные установки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02967" y="1651239"/>
            <a:ext cx="4788024" cy="35910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38"/>
          <a:stretch/>
        </p:blipFill>
        <p:spPr>
          <a:xfrm rot="5400000">
            <a:off x="4201098" y="1152271"/>
            <a:ext cx="4792116" cy="460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08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t040464\Documents\Advertising of Solab\SNS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05064"/>
            <a:ext cx="3810000" cy="254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t040464\Documents\Advertising of Solab\SNS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0"/>
          <a:stretch/>
        </p:blipFill>
        <p:spPr bwMode="auto">
          <a:xfrm>
            <a:off x="333405" y="4005064"/>
            <a:ext cx="4382611" cy="254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t040464\Documents\Advertising of Solab\SNS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6"/>
          <a:stretch/>
        </p:blipFill>
        <p:spPr bwMode="auto">
          <a:xfrm>
            <a:off x="1524000" y="260648"/>
            <a:ext cx="6096000" cy="360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44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7606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IvanIgnatiev\SPb\Projects\2018\KavokinA\Seminars\For_New_Year\DSC00623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85" y="898485"/>
            <a:ext cx="7848872" cy="440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5954" y="5437673"/>
            <a:ext cx="86540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ФТТ +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Solab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около 50 сотрудников,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молодых ученых, аспирантов, студентов. Список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возможных научных руководителей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магистрантов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смотрите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сайте лаборатории </a:t>
            </a:r>
            <a:r>
              <a:rPr lang="en-US" sz="20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solab.spbu.ru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67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предлагается?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64704"/>
            <a:ext cx="8280920" cy="5760640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кспериментальная работа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современном оборудовании под руководством научных руководителей и аспирантов;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Компьютерное управление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экспериментом;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Теоретическое моделирование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наблюдаемых эффектов;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на работу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амках различных, в том числе международных, проектов (10 грантов!);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 в международных журналах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Сопутствующая квалификация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разработка электроники, программирование «железа», английский язык.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Прямо сейчас необходимы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темы работ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сайте лаборатории):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магистрант для экспериментальной работы;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магистрант для решения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вычисл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задач.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магистрантам: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знание квантовой механики;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оптических исследований;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решения вычислительных задач.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36096" y="4725144"/>
            <a:ext cx="3491880" cy="193899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Сайт: </a:t>
            </a:r>
            <a:r>
              <a:rPr lang="en-US" sz="24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solab.spbu.ru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Игнатьев И. В.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Тел.: +7(906)2401036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Email: i.ignatiev@spbu.ru</a:t>
            </a:r>
          </a:p>
        </p:txBody>
      </p:sp>
    </p:spTree>
    <p:extLst>
      <p:ext uri="{BB962C8B-B14F-4D97-AF65-F5344CB8AC3E}">
        <p14:creationId xmlns:p14="http://schemas.microsoft.com/office/powerpoint/2010/main" val="312544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43204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Научные руководители (сайт: </a:t>
            </a:r>
            <a:r>
              <a:rPr lang="en-US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solab.spbu.ru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424936" cy="5904656"/>
          </a:xfrm>
        </p:spPr>
        <p:txBody>
          <a:bodyPr>
            <a:noAutofit/>
          </a:bodyPr>
          <a:lstStyle/>
          <a:p>
            <a:pPr marL="174625" indent="-174625">
              <a:spcBef>
                <a:spcPts val="0"/>
              </a:spcBef>
              <a:buAutoNum type="arabicPeriod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Белов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Павел Алексеевич, кандидат физ.-мат.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 лаборатории Оптики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спина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исследований: теоретическое моделирование квантовых состояний электронов, дырок, экситонов в квантовых ямах.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Григорьев Филипп Сергеевич, кандидат физ.-мат. наук,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 лаборатории Оптики спина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экспериментальные исследования оптических переходов в квантовых ямах в сильных магнитных полях.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Кузнецова Мария Сергеевна,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PhD </a:t>
            </a:r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SPbU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 лаборатории Оптики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спина.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исследований: экспериментальные исследования оптической ориентации ядерных спинов в магнитных полупроводниках и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гетероструктурах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Чербунин Роман Викторович,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физ.-мат. наук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доцент кафедры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ФТТ,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лаборатории Оптики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спина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исследований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(1)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агнитное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упорядочение ядерных спинов при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субнанокельвиновых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температурах, (2)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2D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-дер-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ваальсовы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гетероструктуры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их основе.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Михайлов Андрей Валерьевич,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физ.-мат. наук,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 лаборатории Оптики спина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исследований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экспериментальные исследования сверхбыстрых оптических процессов методом накачка-зондирование.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Петров Михаил Юрьевич,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физ.-мат. наук,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 лаборатории Оптики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спина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Научное направление: экспериментальные исследования спиновых шумов в парах металлов.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Рыжов Иван Игоревич,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физ.-мат. наук,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ассистент кафедры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Фотоники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Научное направление: экспериментальные исследования спиновых шумов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полупроводниковых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гетероструктурах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кристаллах с редкоземельными ионами.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Югова Ирина Анатольевна, доктор физ.-мат. наук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профессор кафедры ФТТ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лаборатории Оптики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спина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Научное направление: теоретическом моделирование эффектов 4-х волнового смешения и фотонного эха.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Кавокин Кирилл Витальевич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доктор физ.-мат.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сотрудник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лаборатории Оптики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спина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Научные направления: (1) ядерные спиновые эффекты в полупроводниках, (2) магнитная ориентация птиц.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Игнатьев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Владимирович,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доктор физ.-мат. наук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 кафедры ФТТ, 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лаборатории Оптики спина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Научное направление: экситонные эффекты в полупроводниковых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наноструктурах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24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ополнительная информация и контакты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149080"/>
            <a:ext cx="7560840" cy="2520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Контакты:</a:t>
            </a:r>
          </a:p>
          <a:p>
            <a:pPr marL="0"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ФТТ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сайт: </a:t>
            </a:r>
            <a:r>
              <a:rPr lang="en-US" sz="1800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sz="1800" u="sng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solid.phys.spbu.ru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Вербин Сергей Юрьевич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проф., зав.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аф.), </a:t>
            </a:r>
            <a:r>
              <a:rPr lang="en-US" sz="1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s.verbin@spbu.ru</a:t>
            </a:r>
            <a:endParaRPr lang="ru-RU" sz="18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Григорьева Наталья Романовна (доцент,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секр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аф.), </a:t>
            </a:r>
            <a:r>
              <a:rPr lang="en-US" sz="1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n.r.grigoryeva@spbu.ru</a:t>
            </a:r>
            <a:endParaRPr lang="ru-RU" sz="18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 Оптики спина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(сайт: </a:t>
            </a:r>
            <a:r>
              <a:rPr lang="en-US" sz="18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sz="18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solab.spbu.ru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Игнатьев Иван Владимирович (проф., зам. рук. лаб.), </a:t>
            </a:r>
            <a:r>
              <a:rPr lang="en-US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i.ignatiev@spbu.ru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Чербунин Роман Викторович (доцент), </a:t>
            </a:r>
            <a:r>
              <a:rPr lang="en-US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r.cherbunin@gmail.com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980728"/>
            <a:ext cx="57606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Выступление академика Евгения Борисовича Александрова 24 ноября 2017 года: «История обнаружения квантовых биений в люминесценции». Рассказ о том, как стать ученым.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Сайт: </a:t>
            </a:r>
            <a:r>
              <a:rPr lang="ru-RU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http://phys.spbu.ru/26-news/2279-istoriya-obnaruzheniya-kvantovykh-bienij-v-lyuminestsentsii.html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А. В.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Кавокин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(руководитель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Solab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электроники будущего необходим жидкий свет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сайт: </a:t>
            </a:r>
            <a:r>
              <a:rPr lang="ru-RU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ru-RU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www.kommersant.ru/doc/3343892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IvanIgnatiev\SPb\Projects\2017\KavokinA\PR\alexey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303" y="2743676"/>
            <a:ext cx="2088232" cy="158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Ivan\SPb\Projects\2015\KavokinA\Conferences\Mexico\Presentation\Александров1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7" t="12534" r="26223" b="9850"/>
          <a:stretch/>
        </p:blipFill>
        <p:spPr bwMode="auto">
          <a:xfrm>
            <a:off x="6532447" y="908720"/>
            <a:ext cx="1567945" cy="16561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0441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822</Words>
  <Application>Microsoft Office PowerPoint</Application>
  <PresentationFormat>Экран (4:3)</PresentationFormat>
  <Paragraphs>105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Область физики – квантовые технологии, квантовые гетероструктуры, квантовые компьютеры, оптические компьютеры, сверхбыстрые процессы…</vt:lpstr>
      <vt:lpstr>Эксперимент и теория</vt:lpstr>
      <vt:lpstr>Современные экспериментальные установки</vt:lpstr>
      <vt:lpstr>Презентация PowerPoint</vt:lpstr>
      <vt:lpstr>Коллектив</vt:lpstr>
      <vt:lpstr>Что предлагается?</vt:lpstr>
      <vt:lpstr>Научные руководители (сайт: solab.spbu.ru)</vt:lpstr>
      <vt:lpstr>Дополнительная информация и контакты</vt:lpstr>
      <vt:lpstr>Как найти кафедру ФТТ, лабораторию Оптики спина, научного руководителя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Игнатьев</dc:creator>
  <cp:lastModifiedBy>Любомиров Алексей Дмитриевич</cp:lastModifiedBy>
  <cp:revision>49</cp:revision>
  <dcterms:created xsi:type="dcterms:W3CDTF">2019-09-10T11:29:13Z</dcterms:created>
  <dcterms:modified xsi:type="dcterms:W3CDTF">2020-09-07T16:41:17Z</dcterms:modified>
</cp:coreProperties>
</file>